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  <p:sldId id="480" r:id="rId83"/>
    <p:sldId id="439" r:id="rId84"/>
    <p:sldId id="441" r:id="rId85"/>
    <p:sldId id="440" r:id="rId86"/>
    <p:sldId id="443" r:id="rId87"/>
    <p:sldId id="444" r:id="rId88"/>
    <p:sldId id="445" r:id="rId89"/>
    <p:sldId id="446" r:id="rId90"/>
    <p:sldId id="447" r:id="rId91"/>
    <p:sldId id="448" r:id="rId92"/>
    <p:sldId id="478" r:id="rId93"/>
    <p:sldId id="479" r:id="rId94"/>
    <p:sldId id="1106" r:id="rId95"/>
    <p:sldId id="481" r:id="rId96"/>
    <p:sldId id="450" r:id="rId97"/>
    <p:sldId id="451" r:id="rId98"/>
    <p:sldId id="452" r:id="rId99"/>
    <p:sldId id="455" r:id="rId100"/>
    <p:sldId id="456" r:id="rId101"/>
    <p:sldId id="949" r:id="rId102"/>
    <p:sldId id="457" r:id="rId103"/>
    <p:sldId id="459" r:id="rId104"/>
    <p:sldId id="644" r:id="rId105"/>
    <p:sldId id="458" r:id="rId106"/>
    <p:sldId id="461" r:id="rId107"/>
    <p:sldId id="460" r:id="rId108"/>
    <p:sldId id="462" r:id="rId109"/>
    <p:sldId id="544" r:id="rId110"/>
    <p:sldId id="545" r:id="rId111"/>
    <p:sldId id="546" r:id="rId112"/>
    <p:sldId id="548" r:id="rId113"/>
    <p:sldId id="549" r:id="rId114"/>
    <p:sldId id="550" r:id="rId115"/>
    <p:sldId id="551" r:id="rId116"/>
    <p:sldId id="547" r:id="rId117"/>
    <p:sldId id="552" r:id="rId118"/>
    <p:sldId id="553" r:id="rId119"/>
    <p:sldId id="554" r:id="rId120"/>
    <p:sldId id="555" r:id="rId121"/>
    <p:sldId id="765" r:id="rId122"/>
    <p:sldId id="766" r:id="rId123"/>
    <p:sldId id="767" r:id="rId124"/>
    <p:sldId id="768" r:id="rId125"/>
    <p:sldId id="950" r:id="rId126"/>
    <p:sldId id="771" r:id="rId127"/>
    <p:sldId id="482" r:id="rId128"/>
    <p:sldId id="1112" r:id="rId129"/>
    <p:sldId id="1111" r:id="rId130"/>
    <p:sldId id="1107" r:id="rId131"/>
    <p:sldId id="1108" r:id="rId132"/>
    <p:sldId id="1109" r:id="rId133"/>
    <p:sldId id="1110" r:id="rId134"/>
    <p:sldId id="1113" r:id="rId135"/>
    <p:sldId id="1114" r:id="rId136"/>
    <p:sldId id="1115" r:id="rId137"/>
    <p:sldId id="1212" r:id="rId138"/>
    <p:sldId id="1215" r:id="rId139"/>
    <p:sldId id="1214" r:id="rId140"/>
    <p:sldId id="1216" r:id="rId141"/>
    <p:sldId id="773" r:id="rId142"/>
    <p:sldId id="1218" r:id="rId143"/>
    <p:sldId id="1220" r:id="rId144"/>
    <p:sldId id="1219" r:id="rId145"/>
    <p:sldId id="1283" r:id="rId146"/>
    <p:sldId id="1284" r:id="rId147"/>
    <p:sldId id="1285" r:id="rId148"/>
    <p:sldId id="1347" r:id="rId149"/>
    <p:sldId id="1286" r:id="rId150"/>
    <p:sldId id="1217" r:id="rId151"/>
    <p:sldId id="463" r:id="rId152"/>
    <p:sldId id="464" r:id="rId153"/>
    <p:sldId id="483" r:id="rId154"/>
    <p:sldId id="484" r:id="rId155"/>
    <p:sldId id="485" r:id="rId156"/>
    <p:sldId id="486" r:id="rId157"/>
    <p:sldId id="465" r:id="rId158"/>
    <p:sldId id="467" r:id="rId159"/>
    <p:sldId id="468" r:id="rId160"/>
    <p:sldId id="487" r:id="rId161"/>
    <p:sldId id="469" r:id="rId162"/>
    <p:sldId id="470" r:id="rId163"/>
    <p:sldId id="471" r:id="rId164"/>
    <p:sldId id="472" r:id="rId165"/>
    <p:sldId id="473" r:id="rId166"/>
    <p:sldId id="477" r:id="rId167"/>
    <p:sldId id="474" r:id="rId168"/>
    <p:sldId id="475" r:id="rId169"/>
    <p:sldId id="489" r:id="rId170"/>
    <p:sldId id="490" r:id="rId171"/>
    <p:sldId id="491" r:id="rId172"/>
    <p:sldId id="492" r:id="rId173"/>
    <p:sldId id="640" r:id="rId174"/>
    <p:sldId id="530" r:id="rId175"/>
    <p:sldId id="531" r:id="rId176"/>
    <p:sldId id="532" r:id="rId177"/>
    <p:sldId id="533" r:id="rId178"/>
    <p:sldId id="534" r:id="rId179"/>
    <p:sldId id="535" r:id="rId180"/>
    <p:sldId id="536" r:id="rId181"/>
    <p:sldId id="537" r:id="rId182"/>
    <p:sldId id="538" r:id="rId183"/>
    <p:sldId id="539" r:id="rId184"/>
    <p:sldId id="641" r:id="rId185"/>
    <p:sldId id="540" r:id="rId186"/>
    <p:sldId id="541" r:id="rId187"/>
    <p:sldId id="542" r:id="rId188"/>
    <p:sldId id="543" r:id="rId189"/>
    <p:sldId id="642" r:id="rId190"/>
    <p:sldId id="631" r:id="rId191"/>
    <p:sldId id="632" r:id="rId192"/>
    <p:sldId id="633" r:id="rId193"/>
    <p:sldId id="634" r:id="rId194"/>
    <p:sldId id="635" r:id="rId195"/>
    <p:sldId id="636" r:id="rId196"/>
    <p:sldId id="637" r:id="rId197"/>
    <p:sldId id="638" r:id="rId198"/>
    <p:sldId id="639" r:id="rId199"/>
    <p:sldId id="643" r:id="rId200"/>
    <p:sldId id="772" r:id="rId201"/>
    <p:sldId id="774" r:id="rId202"/>
    <p:sldId id="775" r:id="rId203"/>
    <p:sldId id="776" r:id="rId204"/>
    <p:sldId id="777" r:id="rId205"/>
    <p:sldId id="833" r:id="rId206"/>
    <p:sldId id="834" r:id="rId207"/>
    <p:sldId id="835" r:id="rId208"/>
    <p:sldId id="778" r:id="rId209"/>
    <p:sldId id="779" r:id="rId210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3" Type="http://schemas.openxmlformats.org/officeDocument/2006/relationships/tableStyles" Target="tableStyles.xml"/><Relationship Id="rId212" Type="http://schemas.openxmlformats.org/officeDocument/2006/relationships/viewProps" Target="viewProps.xml"/><Relationship Id="rId211" Type="http://schemas.openxmlformats.org/officeDocument/2006/relationships/presProps" Target="presProps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6.png"/><Relationship Id="rId1" Type="http://schemas.openxmlformats.org/officeDocument/2006/relationships/image" Target="../media/image2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8.png"/><Relationship Id="rId1" Type="http://schemas.openxmlformats.org/officeDocument/2006/relationships/image" Target="../media/image20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3.png"/><Relationship Id="rId1" Type="http://schemas.openxmlformats.org/officeDocument/2006/relationships/image" Target="../media/image21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7.png"/><Relationship Id="rId1" Type="http://schemas.openxmlformats.org/officeDocument/2006/relationships/image" Target="../media/image22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9.png"/><Relationship Id="rId1" Type="http://schemas.openxmlformats.org/officeDocument/2006/relationships/image" Target="../media/image2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1.png"/><Relationship Id="rId1" Type="http://schemas.openxmlformats.org/officeDocument/2006/relationships/image" Target="../media/image23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1" Type="http://schemas.openxmlformats.org/officeDocument/2006/relationships/image" Target="../media/image23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5.png"/><Relationship Id="rId1" Type="http://schemas.openxmlformats.org/officeDocument/2006/relationships/image" Target="../media/image23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3.png"/><Relationship Id="rId1" Type="http://schemas.openxmlformats.org/officeDocument/2006/relationships/image" Target="../media/image2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5.png"/><Relationship Id="rId1" Type="http://schemas.openxmlformats.org/officeDocument/2006/relationships/image" Target="../media/image24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9.png"/><Relationship Id="rId1" Type="http://schemas.openxmlformats.org/officeDocument/2006/relationships/image" Target="../media/image24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7.jpeg"/><Relationship Id="rId1" Type="http://schemas.openxmlformats.org/officeDocument/2006/relationships/image" Target="../media/image2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9.jpeg"/><Relationship Id="rId1" Type="http://schemas.openxmlformats.org/officeDocument/2006/relationships/image" Target="../media/image25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4.png"/><Relationship Id="rId1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6.jpeg"/><Relationship Id="rId1" Type="http://schemas.openxmlformats.org/officeDocument/2006/relationships/image" Target="../media/image26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0.jpeg"/><Relationship Id="rId1" Type="http://schemas.openxmlformats.org/officeDocument/2006/relationships/image" Target="../media/image26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2.jpeg"/><Relationship Id="rId1" Type="http://schemas.openxmlformats.org/officeDocument/2006/relationships/image" Target="../media/image27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4.png"/><Relationship Id="rId1" Type="http://schemas.openxmlformats.org/officeDocument/2006/relationships/image" Target="../media/image273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6.png"/><Relationship Id="rId1" Type="http://schemas.openxmlformats.org/officeDocument/2006/relationships/image" Target="../media/image275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8.png"/><Relationship Id="rId1" Type="http://schemas.openxmlformats.org/officeDocument/2006/relationships/image" Target="../media/image277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0.png"/><Relationship Id="rId1" Type="http://schemas.openxmlformats.org/officeDocument/2006/relationships/image" Target="../media/image279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1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6.png"/><Relationship Id="rId1" Type="http://schemas.openxmlformats.org/officeDocument/2006/relationships/image" Target="../media/image28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8.png"/><Relationship Id="rId1" Type="http://schemas.openxmlformats.org/officeDocument/2006/relationships/image" Target="../media/image28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1.png"/><Relationship Id="rId1" Type="http://schemas.openxmlformats.org/officeDocument/2006/relationships/image" Target="../media/image29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3.png"/><Relationship Id="rId1" Type="http://schemas.openxmlformats.org/officeDocument/2006/relationships/image" Target="../media/image29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5.png"/><Relationship Id="rId1" Type="http://schemas.openxmlformats.org/officeDocument/2006/relationships/image" Target="../media/image29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7.png"/><Relationship Id="rId1" Type="http://schemas.openxmlformats.org/officeDocument/2006/relationships/image" Target="../media/image29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9.png"/><Relationship Id="rId1" Type="http://schemas.openxmlformats.org/officeDocument/2006/relationships/image" Target="../media/image29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1.png"/><Relationship Id="rId1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image" Target="../media/image30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6.png"/><Relationship Id="rId1" Type="http://schemas.openxmlformats.org/officeDocument/2006/relationships/image" Target="../media/image305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9.png"/><Relationship Id="rId1" Type="http://schemas.openxmlformats.org/officeDocument/2006/relationships/image" Target="../media/image30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1.png"/><Relationship Id="rId1" Type="http://schemas.openxmlformats.org/officeDocument/2006/relationships/image" Target="../media/image31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3.png"/><Relationship Id="rId1" Type="http://schemas.openxmlformats.org/officeDocument/2006/relationships/image" Target="../media/image3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5.png"/><Relationship Id="rId1" Type="http://schemas.openxmlformats.org/officeDocument/2006/relationships/image" Target="../media/image314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6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9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1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4.png"/><Relationship Id="rId1" Type="http://schemas.openxmlformats.org/officeDocument/2006/relationships/image" Target="../media/image32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6.png"/><Relationship Id="rId1" Type="http://schemas.openxmlformats.org/officeDocument/2006/relationships/image" Target="../media/image32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8.png"/><Relationship Id="rId1" Type="http://schemas.openxmlformats.org/officeDocument/2006/relationships/image" Target="../media/image32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0.png"/><Relationship Id="rId1" Type="http://schemas.openxmlformats.org/officeDocument/2006/relationships/image" Target="../media/image32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2.png"/><Relationship Id="rId1" Type="http://schemas.openxmlformats.org/officeDocument/2006/relationships/image" Target="../media/image33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1" Type="http://schemas.openxmlformats.org/officeDocument/2006/relationships/image" Target="../media/image3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6.png"/><Relationship Id="rId1" Type="http://schemas.openxmlformats.org/officeDocument/2006/relationships/image" Target="../media/image33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8.png"/><Relationship Id="rId1" Type="http://schemas.openxmlformats.org/officeDocument/2006/relationships/image" Target="../media/image33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0.png"/><Relationship Id="rId1" Type="http://schemas.openxmlformats.org/officeDocument/2006/relationships/image" Target="../media/image33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2.png"/><Relationship Id="rId1" Type="http://schemas.openxmlformats.org/officeDocument/2006/relationships/image" Target="../media/image341.pn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image" Target="../media/image34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7.png"/><Relationship Id="rId1" Type="http://schemas.openxmlformats.org/officeDocument/2006/relationships/image" Target="../media/image346.pn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1.png"/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image" Target="../media/image348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4.png"/><Relationship Id="rId1" Type="http://schemas.openxmlformats.org/officeDocument/2006/relationships/image" Target="../media/image353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8.png"/><Relationship Id="rId1" Type="http://schemas.openxmlformats.org/officeDocument/2006/relationships/image" Target="../media/image35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0.png"/><Relationship Id="rId1" Type="http://schemas.openxmlformats.org/officeDocument/2006/relationships/image" Target="../media/image35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2.png"/><Relationship Id="rId1" Type="http://schemas.openxmlformats.org/officeDocument/2006/relationships/image" Target="../media/image36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4.png"/><Relationship Id="rId1" Type="http://schemas.openxmlformats.org/officeDocument/2006/relationships/image" Target="../media/image36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6.png"/><Relationship Id="rId1" Type="http://schemas.openxmlformats.org/officeDocument/2006/relationships/image" Target="../media/image36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8.png"/><Relationship Id="rId1" Type="http://schemas.openxmlformats.org/officeDocument/2006/relationships/image" Target="../media/image36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0.png"/><Relationship Id="rId1" Type="http://schemas.openxmlformats.org/officeDocument/2006/relationships/image" Target="../media/image369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1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3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4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5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7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8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1.png"/><Relationship Id="rId1" Type="http://schemas.openxmlformats.org/officeDocument/2006/relationships/image" Target="../media/image380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65405" y="6451600"/>
            <a:ext cx="7597775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sz="1400">
                <a:latin typeface="游ゴシック" panose="020B0400000000000000" charset="-128"/>
                <a:ea typeface="游ゴシック" panose="020B0400000000000000" charset="-128"/>
              </a:rPr>
              <a:t>この資料は、喜多耕一氏が作成した「自治体が行うオープンデータ」を編集したものです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525" y="161600"/>
            <a:ext cx="9144000" cy="109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例えば、ゴミカレンダーは、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よく</a:t>
            </a:r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される情報とのこと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 ボックス 4"/>
          <p:cNvSpPr txBox="1"/>
          <p:nvPr/>
        </p:nvSpPr>
        <p:spPr>
          <a:xfrm>
            <a:off x="5026529" y="4903238"/>
            <a:ext cx="2483979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北海道森町　山形氏</a:t>
            </a:r>
            <a:endParaRPr kumimoji="1" lang="ja-JP" altLang="en-US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42" y="2626763"/>
            <a:ext cx="2257425" cy="2276475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1434465" y="1360170"/>
            <a:ext cx="2821305" cy="4809490"/>
          </a:xfrm>
          <a:prstGeom prst="wedgeRoundRectCallout">
            <a:avLst>
              <a:gd name="adj1" fmla="val 85629"/>
              <a:gd name="adj2" fmla="val -8568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北海道森町では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ゴミの情報が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アプリで見られるので、</a:t>
            </a:r>
            <a:endParaRPr kumimoji="1"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よく利用されて</a:t>
            </a:r>
            <a:r>
              <a:rPr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います。</a:t>
            </a:r>
            <a:endParaRPr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ゴミ情報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をオープンデータにするのは</a:t>
            </a:r>
            <a:r>
              <a:rPr kumimoji="1" lang="ja-JP" altLang="en-US" sz="2800" b="1" dirty="0" smtClean="0">
                <a:solidFill>
                  <a:srgbClr val="FF0000"/>
                </a:solidFill>
                <a:latin typeface="UD デジタル 教科書体 N-R" panose="02020400000000000000" charset="-128"/>
                <a:ea typeface="UD デジタル 教科書体 N-R" panose="02020400000000000000" charset="-128"/>
              </a:rPr>
              <a:t>オススメ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！</a:t>
            </a:r>
            <a:endParaRPr kumimoji="1" lang="en-US" altLang="ja-JP" sz="2800" dirty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</p:txBody>
      </p:sp>
      <p:sp>
        <p:nvSpPr>
          <p:cNvPr id="6" name="テキスト ボックス 2"/>
          <p:cNvSpPr txBox="1"/>
          <p:nvPr/>
        </p:nvSpPr>
        <p:spPr>
          <a:xfrm>
            <a:off x="4696460" y="5285105"/>
            <a:ext cx="3442335" cy="65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毎月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50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～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100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ユーザーが利用</a:t>
            </a:r>
            <a:b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</a:b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　（森町世帯数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7600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世帯）</a:t>
            </a:r>
            <a:endParaRPr kumimoji="1" lang="ja-JP" altLang="en-US" dirty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 ボックス 3"/>
          <p:cNvSpPr txBox="1"/>
          <p:nvPr/>
        </p:nvSpPr>
        <p:spPr>
          <a:xfrm>
            <a:off x="4653797" y="1138413"/>
            <a:ext cx="4134120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北海道森町の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ゴミ情報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アプリ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3200" b="1" dirty="0" smtClean="0">
                <a:latin typeface="游ゴシック" panose="020B0400000000000000" charset="-128"/>
                <a:ea typeface="游ゴシック" panose="020B0400000000000000" charset="-128"/>
              </a:rPr>
              <a:t>5374.jp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森町版」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en-US" altLang="ja-JP" sz="3200" b="1" dirty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スマホでも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パソコン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利用可能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7" name="図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74578" y="637694"/>
            <a:ext cx="4379219" cy="50923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95550" y="967740"/>
            <a:ext cx="1487170" cy="40220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データが悪用されたら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どうすんの？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責任取れるの！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646930" y="335280"/>
            <a:ext cx="3110865" cy="6093460"/>
          </a:xfrm>
          <a:prstGeom prst="wedgeRoundRectCallout">
            <a:avLst>
              <a:gd name="adj1" fmla="val -91049"/>
              <a:gd name="adj2" fmla="val -2208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公開された情報を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悪用するかどうかには、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オープンデータで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あることは関係ありません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381000"/>
            <a:ext cx="8850630" cy="560895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458470" y="34709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情報をオープンデータにすると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悪用されるのが心配ですか？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22020" y="3067685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悪用されませんか？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15875" y="2270760"/>
            <a:ext cx="9169400" cy="231711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悪用する人には、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関係ありません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340995"/>
            <a:ext cx="8850630" cy="560895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4800" y="1355090"/>
            <a:ext cx="848804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個別のデータにライセンスを表示するので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そのデータをどう使っていいかわかりやすい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6595110" y="3880485"/>
            <a:ext cx="1170940" cy="2295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286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ライセンスをデータごとに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明確に主張しているので、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ライセンス違反であれば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取り下げを求めることが可能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195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悪用するぐらいなら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出所表示しないでしょう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これはライセンス違反です</a:t>
            </a:r>
            <a:endParaRPr lang="ja-JP" altLang="en-US" sz="4800" b="1">
              <a:solidFill>
                <a:srgbClr val="FF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45" y="4130675"/>
            <a:ext cx="2836545" cy="1066165"/>
          </a:xfrm>
          <a:prstGeom prst="rect">
            <a:avLst/>
          </a:prstGeom>
        </p:spPr>
      </p:pic>
      <p:sp>
        <p:nvSpPr>
          <p:cNvPr id="3" name="乗算記号 2"/>
          <p:cNvSpPr/>
          <p:nvPr/>
        </p:nvSpPr>
        <p:spPr>
          <a:xfrm>
            <a:off x="4898390" y="3376295"/>
            <a:ext cx="1725295" cy="1820545"/>
          </a:xfrm>
          <a:prstGeom prst="mathMultiply">
            <a:avLst>
              <a:gd name="adj1" fmla="val 10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 descr="BON_yubiwosasu20150207154242_TP_V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95885"/>
            <a:ext cx="9148445" cy="5774690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7251700" y="213360"/>
            <a:ext cx="1610995" cy="4969510"/>
          </a:xfrm>
          <a:prstGeom prst="wedgeRoundRectCallout">
            <a:avLst>
              <a:gd name="adj1" fmla="val -111626"/>
              <a:gd name="adj2" fmla="val -1505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今すぐデータの使用を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やめるんだ！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9535" y="213360"/>
            <a:ext cx="4441825" cy="120904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ライセンス違反があれば、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利用者に使用をやめるように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要求することができます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902335" y="2140585"/>
            <a:ext cx="7514590" cy="2675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作品の改変方法や、作品を改変して作られた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新たな作品が意に反する場合、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CCライセンスの規定により、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利用者に対してその改変された作品や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二次的著作物から、名前を削除するよう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要請することができます。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1125220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：自分の作品の利用のされ方が意にそぐわない場合、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どうしたらよいでしょうか？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955800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519430" y="182880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14655" y="1960880"/>
            <a:ext cx="8612505" cy="3956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CCライセンスで公表されている作品を、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ライセンスに反する方法で利用した場合、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その人に対する利用許諾契約は自動的に終了します。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例えば、もし誰かがCCライセンスのついた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あなたの作品を利用するときに、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あなたが明示したとおりの著作権表示を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行わなかった場合、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その人はその後あなたの作品を利用することが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認められなくなります。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1020445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：誰かが自分の作品をライセンスに反する方法で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利用した場合はどうなりますか？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851025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519430" y="203835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 descr="SAYA072160011_TP_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" y="111760"/>
            <a:ext cx="9140825" cy="609092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477520" y="212725"/>
            <a:ext cx="2501265" cy="5174615"/>
          </a:xfrm>
          <a:prstGeom prst="wedgeRoundRectCallout">
            <a:avLst>
              <a:gd name="adj1" fmla="val 86277"/>
              <a:gd name="adj2" fmla="val -1741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ライセンスが明確な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オープンデータのほうが、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より安心かも！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8" name="図形 7" descr="courtroom-144091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86360"/>
            <a:ext cx="4983480" cy="667258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078095" y="287655"/>
            <a:ext cx="3972560" cy="35325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著作権違反に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関しては、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法律で裁かれます。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あっても無くても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同じです。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 descr="LISA78_kuyasiiMBA20141018102736_TP_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74295"/>
            <a:ext cx="9136380" cy="608774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2914015" y="4828540"/>
            <a:ext cx="612648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悪用を心配するより、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善意の人たちが使えないほうが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問題です！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7493635" y="1038860"/>
            <a:ext cx="1303020" cy="3417570"/>
          </a:xfrm>
          <a:prstGeom prst="wedgeRoundRectCallout">
            <a:avLst>
              <a:gd name="adj1" fmla="val -98391"/>
              <a:gd name="adj2" fmla="val 1646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データ使えねぇぇぇぇ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ゴァググウゥゥゥ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06415" y="2162810"/>
            <a:ext cx="139573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>
                <a:latin typeface="UD デジタル 教科書体 NK-R" panose="02020400000000000000" charset="-128"/>
                <a:ea typeface="UD デジタル 教科書体 NK-R" panose="02020400000000000000" charset="-128"/>
              </a:rPr>
              <a:t>善意</a:t>
            </a:r>
            <a:endParaRPr lang="ja-JP" altLang="en-US" sz="40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1430" y="64103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 descr="LIG86_yutorisedainikirerujyousi_TP_V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96520"/>
            <a:ext cx="9176385" cy="626427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1413510" y="4874895"/>
            <a:ext cx="612648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データの悪用で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被害があったときの責任は？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7539990" y="382905"/>
            <a:ext cx="1303020" cy="4110990"/>
          </a:xfrm>
          <a:prstGeom prst="wedgeRoundRectCallout">
            <a:avLst>
              <a:gd name="adj1" fmla="val -119980"/>
              <a:gd name="adj2" fmla="val -2028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悪用されて被害を受けた！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責任取れ！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>
            <a:off x="11430" y="64103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 descr="automotive-62827_640"/>
          <p:cNvPicPr>
            <a:picLocks noChangeAspect="1"/>
          </p:cNvPicPr>
          <p:nvPr/>
        </p:nvPicPr>
        <p:blipFill>
          <a:blip r:embed="rId1"/>
          <a:srcRect l="-104" t="273" r="104" b="14946"/>
          <a:stretch>
            <a:fillRect/>
          </a:stretch>
        </p:blipFill>
        <p:spPr>
          <a:xfrm>
            <a:off x="-22860" y="88265"/>
            <a:ext cx="9176385" cy="63214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29565" y="123825"/>
            <a:ext cx="848550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役所が作った道路の上で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事故があっても当事者同士の問題です。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役所に責任はありません。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2454275" y="640016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北海道室蘭市丸田氏のうけうり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 descr="automotive-62827_640"/>
          <p:cNvPicPr>
            <a:picLocks noChangeAspect="1"/>
          </p:cNvPicPr>
          <p:nvPr/>
        </p:nvPicPr>
        <p:blipFill>
          <a:blip r:embed="rId1"/>
          <a:srcRect l="-104" t="273" r="104" b="14946"/>
          <a:stretch>
            <a:fillRect/>
          </a:stretch>
        </p:blipFill>
        <p:spPr>
          <a:xfrm>
            <a:off x="-22860" y="88265"/>
            <a:ext cx="9176385" cy="632142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54275" y="640016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北海道室蘭市丸田氏のうけうり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15925" y="153035"/>
            <a:ext cx="848550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データも同じで、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公開した側は責任を負う必要はありません。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372110" y="2144395"/>
            <a:ext cx="8525510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安心して自治体のデータを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オープンデータで公開しましょう！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77800" y="636841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（株）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MIERUNE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古川氏のうけうり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47845" y="5320030"/>
            <a:ext cx="4805680" cy="101600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（https://www.slideshare.net/yamatech/ss-123177654）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勝手に「山形メソッド」と名付けます。山形メソッド使用中は、山形氏の顔写真を表示しておきます。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  <p:sp>
        <p:nvSpPr>
          <p:cNvPr id="7" name="四角形 6"/>
          <p:cNvSpPr/>
          <p:nvPr/>
        </p:nvSpPr>
        <p:spPr>
          <a:xfrm>
            <a:off x="4966335" y="1016635"/>
            <a:ext cx="2291080" cy="27451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ja-JP" altLang="en-US" sz="16600" b="1">
                <a:ln w="222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/>
                <a:latin typeface="Meiryo UI" panose="020B0604030504040204" charset="-128"/>
                <a:ea typeface="Meiryo UI" panose="020B0604030504040204" charset="-128"/>
              </a:rPr>
              <a:t>￥</a:t>
            </a:r>
            <a:endParaRPr lang="ja-JP" altLang="en-US" sz="16600" b="1">
              <a:ln w="222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/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禁止 1"/>
          <p:cNvSpPr/>
          <p:nvPr/>
        </p:nvSpPr>
        <p:spPr>
          <a:xfrm>
            <a:off x="4996815" y="1201420"/>
            <a:ext cx="2230120" cy="2230120"/>
          </a:xfrm>
          <a:prstGeom prst="noSmoking">
            <a:avLst>
              <a:gd name="adj" fmla="val 8974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一番新しいデータしかなくて過去のデータが使えない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4539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するのに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お金かかるだろ！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予算ないよ！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99780" y="660717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5039995" y="279400"/>
            <a:ext cx="2773680" cy="4272280"/>
          </a:xfrm>
          <a:prstGeom prst="wedgeRoundRectCallout">
            <a:avLst>
              <a:gd name="adj1" fmla="val -79212"/>
              <a:gd name="adj2" fmla="val 2330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始めるのに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新たな予算は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必要ありません！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行政には、もうすでに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ありますよね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7037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オープン（開放）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するだけです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91440"/>
            <a:ext cx="9149715" cy="609981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568325" y="1668780"/>
            <a:ext cx="4126230" cy="1470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情報をオープンにする方法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214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3810" y="643826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北海道室蘭市丸田氏のうけうり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78740" y="577977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440" y="3711575"/>
            <a:ext cx="1688465" cy="63373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219825" y="1683385"/>
            <a:ext cx="2735580" cy="1350010"/>
          </a:xfrm>
          <a:prstGeom prst="wedgeRoundRectCallout">
            <a:avLst>
              <a:gd name="adj1" fmla="val 20496"/>
              <a:gd name="adj2" fmla="val 1004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ホームページに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 b="1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」マークを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つける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45477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北海道室蘭市丸田氏のうけうり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以上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45477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北海道室蘭市丸田氏のうけうり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簡単ですね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l="-222" t="250" r="222" b="14485"/>
          <a:stretch>
            <a:fillRect/>
          </a:stretch>
        </p:blipFill>
        <p:spPr>
          <a:xfrm>
            <a:off x="422910" y="102870"/>
            <a:ext cx="8299450" cy="628713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7015" y="2270760"/>
            <a:ext cx="8650605" cy="206946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もうすこし利用者に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わかりやすくしようと思えば、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オープンデータに関するページや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利用規約が必要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362700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引用：北海道森町のホームページ（http://www.town.hokkaido-mori.lg.jp/docs/2014101000041/）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16915" y="1913890"/>
            <a:ext cx="7686040" cy="288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で行うことができます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5745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069975"/>
            <a:ext cx="7077710" cy="53435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 ボックス 2"/>
          <p:cNvSpPr txBox="1"/>
          <p:nvPr/>
        </p:nvSpPr>
        <p:spPr>
          <a:xfrm>
            <a:off x="679280" y="6336268"/>
            <a:ext cx="6985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2018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年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11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月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22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日オープンデータ化支援研修</a:t>
            </a:r>
            <a:r>
              <a:rPr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（深川市）</a:t>
            </a:r>
            <a:endParaRPr kumimoji="1" lang="ja-JP" altLang="en-US" sz="1400" dirty="0"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80" y="1166877"/>
            <a:ext cx="8004219" cy="5169391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3257550" y="1255395"/>
            <a:ext cx="3093720" cy="4862830"/>
          </a:xfrm>
          <a:prstGeom prst="wedgeRoundRectCallout">
            <a:avLst>
              <a:gd name="adj1" fmla="val 63077"/>
              <a:gd name="adj2" fmla="val -16553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 anchorCtr="0"/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室蘭市のオープンデータは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手間とお金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をかけない。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お金をかけると、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予算が無くなった瞬間</a:t>
            </a:r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に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オープンデータの取組みが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終わってしまう。</a:t>
            </a:r>
            <a:endParaRPr kumimoji="1" lang="en-US" altLang="ja-JP" sz="2800" dirty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7" name="テキスト ボックス 4"/>
          <p:cNvSpPr txBox="1"/>
          <p:nvPr/>
        </p:nvSpPr>
        <p:spPr>
          <a:xfrm>
            <a:off x="6351385" y="4490230"/>
            <a:ext cx="207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ＭＳ Ｐゴシック" panose="020B0600070205080204" charset="-128"/>
                <a:ea typeface="ＭＳ Ｐゴシック" panose="020B0600070205080204" charset="-128"/>
              </a:rPr>
              <a:t>室蘭市丸田氏</a:t>
            </a:r>
            <a:endParaRPr kumimoji="1" lang="ja-JP" altLang="en-US" dirty="0" smtClean="0">
              <a:solidFill>
                <a:schemeClr val="bg1"/>
              </a:solidFill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13083</Words>
  <Application>WPS Presentation</Application>
  <PresentationFormat>宽屏</PresentationFormat>
  <Paragraphs>1201</Paragraphs>
  <Slides>208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208</vt:i4>
      </vt:variant>
    </vt:vector>
  </HeadingPairs>
  <TitlesOfParts>
    <vt:vector size="226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Meiryo UI</vt:lpstr>
      <vt:lpstr>ＭＳ Ｐゴシック</vt:lpstr>
      <vt:lpstr>UD デジタル 教科書体 N-R</vt:lpstr>
      <vt:lpstr>游明朝</vt:lpstr>
      <vt:lpstr>Calibri</vt:lpstr>
      <vt:lpstr>Microsoft YaHei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89</cp:revision>
  <dcterms:created xsi:type="dcterms:W3CDTF">2018-11-23T05:54:00Z</dcterms:created>
  <dcterms:modified xsi:type="dcterms:W3CDTF">2018-12-17T14:17:57Z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